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3" r:id="rId3"/>
    <p:sldId id="274" r:id="rId4"/>
    <p:sldId id="276" r:id="rId5"/>
    <p:sldId id="275" r:id="rId6"/>
    <p:sldId id="277" r:id="rId7"/>
    <p:sldId id="279" r:id="rId8"/>
    <p:sldId id="280" r:id="rId9"/>
    <p:sldId id="281" r:id="rId10"/>
    <p:sldId id="283" r:id="rId11"/>
    <p:sldId id="282" r:id="rId12"/>
    <p:sldId id="284" r:id="rId13"/>
    <p:sldId id="285" r:id="rId14"/>
    <p:sldId id="286" r:id="rId1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620" y="-2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08/11/2017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88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08/11/2017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165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08/11/2017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622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08/11/2017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987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08/11/2017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0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08/11/2017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0217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08/11/2017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8943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08/11/2017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740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08/11/2017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42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08/11/2017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160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08/11/2017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71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F31CE-9A82-4931-A5B6-1E159F3552D7}" type="datetimeFigureOut">
              <a:rPr lang="pt-BR" smtClean="0"/>
              <a:t>08/11/2017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410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Classificação Periódica dos Elementos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03848" y="5445224"/>
            <a:ext cx="6400800" cy="1752600"/>
          </a:xfrm>
        </p:spPr>
        <p:txBody>
          <a:bodyPr/>
          <a:lstStyle/>
          <a:p>
            <a:r>
              <a:rPr lang="pt-BR" dirty="0" smtClean="0">
                <a:solidFill>
                  <a:schemeClr val="tx1"/>
                </a:solidFill>
              </a:rPr>
              <a:t>Pedro César Soares de Freitas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freitaspedrocesar@gmail.com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3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19364" y="0"/>
            <a:ext cx="8229600" cy="4525963"/>
          </a:xfrm>
        </p:spPr>
        <p:txBody>
          <a:bodyPr/>
          <a:lstStyle/>
          <a:p>
            <a:r>
              <a:rPr lang="pt-BR" b="1" dirty="0" smtClean="0"/>
              <a:t>Ametais</a:t>
            </a:r>
          </a:p>
          <a:p>
            <a:endParaRPr lang="pt-BR" b="1" dirty="0" smtClean="0"/>
          </a:p>
          <a:p>
            <a:pPr marL="0" indent="0">
              <a:buNone/>
            </a:pPr>
            <a:r>
              <a:rPr lang="pt-BR" dirty="0" smtClean="0"/>
              <a:t>. Se localizam à direita da Tabela Periódica</a:t>
            </a:r>
          </a:p>
          <a:p>
            <a:pPr marL="0" indent="0">
              <a:buNone/>
            </a:pPr>
            <a:r>
              <a:rPr lang="pt-BR" dirty="0" smtClean="0"/>
              <a:t>. Tendência a ganhar elétrons (ânions)</a:t>
            </a:r>
          </a:p>
          <a:p>
            <a:pPr marL="0" indent="0">
              <a:buNone/>
            </a:pPr>
            <a:r>
              <a:rPr lang="pt-BR" dirty="0" smtClean="0"/>
              <a:t>. Sólido, líquido ou gasoso</a:t>
            </a:r>
          </a:p>
          <a:p>
            <a:pPr marL="0" indent="0">
              <a:buNone/>
            </a:pPr>
            <a:r>
              <a:rPr lang="pt-BR" dirty="0" smtClean="0"/>
              <a:t>. Não apresentam brilho</a:t>
            </a:r>
          </a:p>
          <a:p>
            <a:pPr marL="0" indent="0">
              <a:buNone/>
            </a:pPr>
            <a:r>
              <a:rPr lang="pt-BR" dirty="0" smtClean="0"/>
              <a:t>. Maus condutores de calor e eletricidade</a:t>
            </a:r>
          </a:p>
        </p:txBody>
      </p:sp>
      <p:pic>
        <p:nvPicPr>
          <p:cNvPr id="7170" name="Picture 2" descr="Image result for nonmet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424" y="4117265"/>
            <a:ext cx="4514867" cy="27089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37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115" y="0"/>
            <a:ext cx="8229600" cy="4525963"/>
          </a:xfrm>
        </p:spPr>
        <p:txBody>
          <a:bodyPr/>
          <a:lstStyle/>
          <a:p>
            <a:r>
              <a:rPr lang="pt-BR" b="1" dirty="0" smtClean="0"/>
              <a:t>Gases Nobres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Coluna 18</a:t>
            </a:r>
          </a:p>
          <a:p>
            <a:pPr marL="0" indent="0">
              <a:buNone/>
            </a:pPr>
            <a:r>
              <a:rPr lang="pt-BR" dirty="0" smtClean="0"/>
              <a:t>. Estáveis, não tendem a ganhar nem perder </a:t>
            </a:r>
            <a:r>
              <a:rPr lang="pt-BR" dirty="0" err="1" smtClean="0"/>
              <a:t>eletrons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Dificilmente se ligam a outros elementos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29000"/>
            <a:ext cx="5886741" cy="32133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6687212" y="3623892"/>
            <a:ext cx="621091" cy="20373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15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29301" y="78784"/>
            <a:ext cx="6837325" cy="66967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899591" y="4365104"/>
            <a:ext cx="6696745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905058" y="6021288"/>
            <a:ext cx="6696745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36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28168" y="-755960"/>
            <a:ext cx="6031680" cy="84969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95536" y="3903580"/>
            <a:ext cx="8496944" cy="89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10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25" r="2733" b="20825"/>
          <a:stretch/>
        </p:blipFill>
        <p:spPr bwMode="auto">
          <a:xfrm>
            <a:off x="0" y="14767"/>
            <a:ext cx="9144000" cy="69581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0" y="3047035"/>
            <a:ext cx="9144000" cy="446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3062" y="5922484"/>
            <a:ext cx="9144000" cy="561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61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08720"/>
            <a:ext cx="9143999" cy="51451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046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968552"/>
          </a:xfrm>
        </p:spPr>
        <p:txBody>
          <a:bodyPr>
            <a:normAutofit/>
          </a:bodyPr>
          <a:lstStyle/>
          <a:p>
            <a:r>
              <a:rPr lang="pt-BR" dirty="0" smtClean="0"/>
              <a:t>A tabela foi estabelecida primeiro por </a:t>
            </a:r>
            <a:r>
              <a:rPr lang="pt-BR" dirty="0" err="1" smtClean="0"/>
              <a:t>Mendeleyev</a:t>
            </a:r>
            <a:r>
              <a:rPr lang="pt-BR" dirty="0" smtClean="0"/>
              <a:t>, cientista russo</a:t>
            </a:r>
          </a:p>
          <a:p>
            <a:endParaRPr lang="pt-BR" dirty="0" smtClean="0"/>
          </a:p>
          <a:p>
            <a:r>
              <a:rPr lang="pt-BR" dirty="0" smtClean="0"/>
              <a:t>Vem sendo completada deste então até a atualidade</a:t>
            </a:r>
          </a:p>
          <a:p>
            <a:endParaRPr lang="pt-BR" dirty="0" smtClean="0"/>
          </a:p>
          <a:p>
            <a:r>
              <a:rPr lang="pt-BR" dirty="0" smtClean="0"/>
              <a:t>Expressa uma relação entre os elementos químicos, a composição de seus átomos e diversas propriedades físicas e químicas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64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08720"/>
            <a:ext cx="9143999" cy="51451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0"/>
            <a:ext cx="1512168" cy="1602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de seta reta 4"/>
          <p:cNvCxnSpPr/>
          <p:nvPr/>
        </p:nvCxnSpPr>
        <p:spPr>
          <a:xfrm flipV="1">
            <a:off x="323528" y="908720"/>
            <a:ext cx="720080" cy="43204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/>
          <p:cNvSpPr/>
          <p:nvPr/>
        </p:nvSpPr>
        <p:spPr>
          <a:xfrm>
            <a:off x="0" y="1772816"/>
            <a:ext cx="9144000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923928" y="1131875"/>
            <a:ext cx="172819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/>
              <a:t>7 Períodos (Horizontais)</a:t>
            </a:r>
            <a:endParaRPr lang="pt-BR" b="1" dirty="0"/>
          </a:p>
        </p:txBody>
      </p:sp>
      <p:sp>
        <p:nvSpPr>
          <p:cNvPr id="11" name="Retângulo 10"/>
          <p:cNvSpPr/>
          <p:nvPr/>
        </p:nvSpPr>
        <p:spPr>
          <a:xfrm>
            <a:off x="7668344" y="1455040"/>
            <a:ext cx="531168" cy="4710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804248" y="775179"/>
            <a:ext cx="172819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/>
              <a:t>18 </a:t>
            </a:r>
            <a:r>
              <a:rPr lang="pt-BR" b="1" dirty="0" err="1" smtClean="0"/>
              <a:t>Familias</a:t>
            </a:r>
            <a:r>
              <a:rPr lang="pt-BR" b="1" dirty="0" smtClean="0"/>
              <a:t> (Verticais)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62949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260648"/>
            <a:ext cx="8229600" cy="5832648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smtClean="0"/>
              <a:t>Períodos (horizontal): </a:t>
            </a:r>
            <a:r>
              <a:rPr lang="pt-BR" dirty="0" smtClean="0"/>
              <a:t>corresponde ao número de camadas do átomo que contêm elétrons (K, L, </a:t>
            </a:r>
            <a:r>
              <a:rPr lang="pt-BR" dirty="0" smtClean="0"/>
              <a:t>M, N, O</a:t>
            </a:r>
            <a:r>
              <a:rPr lang="pt-BR" dirty="0" smtClean="0"/>
              <a:t>, P, </a:t>
            </a:r>
            <a:r>
              <a:rPr lang="pt-BR" dirty="0" smtClean="0"/>
              <a:t>Q). </a:t>
            </a:r>
            <a:r>
              <a:rPr lang="pt-BR" b="1" dirty="0" smtClean="0">
                <a:solidFill>
                  <a:srgbClr val="FF0000"/>
                </a:solidFill>
              </a:rPr>
              <a:t>A Tabela possui 7 períodos</a:t>
            </a:r>
          </a:p>
          <a:p>
            <a:endParaRPr lang="pt-BR" dirty="0"/>
          </a:p>
          <a:p>
            <a:r>
              <a:rPr lang="pt-BR" b="1" dirty="0" smtClean="0"/>
              <a:t>Famílias (colunas, vertical)</a:t>
            </a:r>
            <a:r>
              <a:rPr lang="pt-BR" dirty="0" smtClean="0"/>
              <a:t>: correspondem a elementos que tem propriedades semelhantes, e uma conformação eletrônica igual no último nível. </a:t>
            </a:r>
            <a:r>
              <a:rPr lang="pt-BR" b="1" dirty="0">
                <a:solidFill>
                  <a:srgbClr val="FF0000"/>
                </a:solidFill>
              </a:rPr>
              <a:t>A Tabela possui </a:t>
            </a:r>
            <a:r>
              <a:rPr lang="pt-BR" b="1" dirty="0" smtClean="0">
                <a:solidFill>
                  <a:srgbClr val="FF0000"/>
                </a:solidFill>
              </a:rPr>
              <a:t>18 famílias ou colunas</a:t>
            </a:r>
            <a:endParaRPr lang="pt-BR" dirty="0" smtClean="0"/>
          </a:p>
          <a:p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Antigamente </a:t>
            </a:r>
            <a:r>
              <a:rPr lang="pt-BR" b="1" dirty="0" smtClean="0"/>
              <a:t>A</a:t>
            </a:r>
            <a:r>
              <a:rPr lang="pt-BR" dirty="0" smtClean="0"/>
              <a:t> (elementos típicos ou representativos) e </a:t>
            </a:r>
            <a:r>
              <a:rPr lang="pt-BR" b="1" dirty="0" smtClean="0"/>
              <a:t>B</a:t>
            </a:r>
            <a:r>
              <a:rPr lang="pt-BR" dirty="0" smtClean="0"/>
              <a:t> (elementos de transição)</a:t>
            </a:r>
          </a:p>
          <a:p>
            <a:pPr>
              <a:buFontTx/>
              <a:buChar char="-"/>
            </a:pPr>
            <a:r>
              <a:rPr lang="pt-BR" dirty="0" smtClean="0"/>
              <a:t>Atualmente: 1 a 18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429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2" y="1885929"/>
            <a:ext cx="9051955" cy="4941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547664" y="2204864"/>
            <a:ext cx="4176464" cy="1368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6200000">
            <a:off x="-535922" y="904074"/>
            <a:ext cx="19442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/>
              <a:t>Metais Alcalinos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 rot="16200000">
            <a:off x="-262180" y="1120098"/>
            <a:ext cx="23762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/>
              <a:t>M. Alcalino Terrosos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 rot="16200000">
            <a:off x="5080702" y="1120099"/>
            <a:ext cx="23762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/>
              <a:t>F. do Boro</a:t>
            </a:r>
            <a:endParaRPr lang="pt-BR" b="1" dirty="0"/>
          </a:p>
        </p:txBody>
      </p:sp>
      <p:sp>
        <p:nvSpPr>
          <p:cNvPr id="11" name="CaixaDeTexto 10"/>
          <p:cNvSpPr txBox="1"/>
          <p:nvPr/>
        </p:nvSpPr>
        <p:spPr>
          <a:xfrm rot="16200000">
            <a:off x="5602435" y="1131836"/>
            <a:ext cx="23762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/>
              <a:t>F. do Carbono</a:t>
            </a:r>
            <a:endParaRPr lang="pt-BR" b="1" dirty="0"/>
          </a:p>
        </p:txBody>
      </p:sp>
      <p:sp>
        <p:nvSpPr>
          <p:cNvPr id="12" name="CaixaDeTexto 11"/>
          <p:cNvSpPr txBox="1"/>
          <p:nvPr/>
        </p:nvSpPr>
        <p:spPr>
          <a:xfrm rot="16200000">
            <a:off x="6160822" y="1120097"/>
            <a:ext cx="23762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/>
              <a:t>F. do Nitrogênio</a:t>
            </a:r>
            <a:endParaRPr lang="pt-BR" b="1" dirty="0"/>
          </a:p>
        </p:txBody>
      </p:sp>
      <p:sp>
        <p:nvSpPr>
          <p:cNvPr id="13" name="CaixaDeTexto 12"/>
          <p:cNvSpPr txBox="1"/>
          <p:nvPr/>
        </p:nvSpPr>
        <p:spPr>
          <a:xfrm rot="16200000">
            <a:off x="6635802" y="1099342"/>
            <a:ext cx="23762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/>
              <a:t>F. dos </a:t>
            </a:r>
            <a:r>
              <a:rPr lang="pt-BR" b="1" dirty="0" err="1" smtClean="0"/>
              <a:t>Calcogênios</a:t>
            </a:r>
            <a:endParaRPr lang="pt-BR" b="1" dirty="0"/>
          </a:p>
        </p:txBody>
      </p:sp>
      <p:sp>
        <p:nvSpPr>
          <p:cNvPr id="14" name="CaixaDeTexto 13"/>
          <p:cNvSpPr txBox="1"/>
          <p:nvPr/>
        </p:nvSpPr>
        <p:spPr>
          <a:xfrm rot="16200000">
            <a:off x="7096926" y="1113418"/>
            <a:ext cx="23762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/>
              <a:t>F. dos Halogênios</a:t>
            </a:r>
            <a:endParaRPr lang="pt-BR" b="1" dirty="0"/>
          </a:p>
        </p:txBody>
      </p:sp>
      <p:sp>
        <p:nvSpPr>
          <p:cNvPr id="15" name="CaixaDeTexto 14"/>
          <p:cNvSpPr txBox="1"/>
          <p:nvPr/>
        </p:nvSpPr>
        <p:spPr>
          <a:xfrm rot="16200000">
            <a:off x="7697182" y="697760"/>
            <a:ext cx="22013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/>
              <a:t>F. Dos  Gases Nobres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37502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1194"/>
            <a:ext cx="8690612" cy="47439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547664" y="2204864"/>
            <a:ext cx="4176464" cy="1368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-15719" y="4897409"/>
            <a:ext cx="182536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Lantanídeos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21455" y="5400155"/>
            <a:ext cx="182536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Actinídeos</a:t>
            </a:r>
            <a:endParaRPr lang="pt-B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46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Metais e Ametais</a:t>
            </a:r>
            <a:endParaRPr lang="pt-BR" dirty="0"/>
          </a:p>
        </p:txBody>
      </p:sp>
      <p:pic>
        <p:nvPicPr>
          <p:cNvPr id="4098" name="Picture 2" descr="Image result for metals and nonmet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0" y="1772815"/>
            <a:ext cx="8986893" cy="45220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59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19364" y="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pt-BR" b="1" dirty="0" smtClean="0"/>
              <a:t>Metais</a:t>
            </a:r>
          </a:p>
          <a:p>
            <a:endParaRPr lang="pt-BR" b="1" dirty="0" smtClean="0"/>
          </a:p>
          <a:p>
            <a:pPr marL="0" indent="0">
              <a:buNone/>
            </a:pPr>
            <a:r>
              <a:rPr lang="pt-BR" dirty="0" smtClean="0"/>
              <a:t>. Maioria dos Elementos Químicos</a:t>
            </a:r>
          </a:p>
          <a:p>
            <a:pPr marL="0" indent="0">
              <a:buNone/>
            </a:pPr>
            <a:r>
              <a:rPr lang="pt-BR" dirty="0" smtClean="0"/>
              <a:t>. Estado sólido à temperatura ambiente (exceção do Mercúrio)</a:t>
            </a:r>
          </a:p>
          <a:p>
            <a:pPr marL="0" indent="0">
              <a:buNone/>
            </a:pPr>
            <a:r>
              <a:rPr lang="pt-BR" dirty="0" smtClean="0"/>
              <a:t>. Bons condutores térmicos e elétricos</a:t>
            </a:r>
          </a:p>
          <a:p>
            <a:pPr marL="0" indent="0">
              <a:buNone/>
            </a:pPr>
            <a:r>
              <a:rPr lang="pt-BR" dirty="0" smtClean="0"/>
              <a:t>. Resistentes, maleáveis</a:t>
            </a:r>
          </a:p>
          <a:p>
            <a:pPr marL="0" indent="0">
              <a:buNone/>
            </a:pPr>
            <a:r>
              <a:rPr lang="pt-BR" dirty="0" smtClean="0"/>
              <a:t>. Brilho típico</a:t>
            </a:r>
          </a:p>
        </p:txBody>
      </p:sp>
      <p:pic>
        <p:nvPicPr>
          <p:cNvPr id="6146" name="Picture 2" descr="Image result for met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573016"/>
            <a:ext cx="4762500" cy="3076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57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263</Words>
  <Application>Microsoft Office PowerPoint</Application>
  <PresentationFormat>Apresentação na tela (4:3)</PresentationFormat>
  <Paragraphs>46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Tema do Office</vt:lpstr>
      <vt:lpstr>Classificação Periódica dos Elementos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Metais e Ametais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Substâncias Puras e Misturas</dc:title>
  <dc:creator>Pedro</dc:creator>
  <cp:lastModifiedBy>Pedro</cp:lastModifiedBy>
  <cp:revision>21</cp:revision>
  <dcterms:created xsi:type="dcterms:W3CDTF">2017-04-20T02:30:33Z</dcterms:created>
  <dcterms:modified xsi:type="dcterms:W3CDTF">2017-11-09T01:06:41Z</dcterms:modified>
</cp:coreProperties>
</file>